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1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89" r:id="rId36"/>
    <p:sldId id="291" r:id="rId37"/>
    <p:sldId id="292" r:id="rId38"/>
    <p:sldId id="293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383F0-0EC9-4E2E-871E-5F43CF882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2FDE5-B65D-4561-A7AA-5DF2839380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7EFBA-A05B-4A33-BD0E-2D624FB60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4AC3-7556-4161-B40E-264C8CD70C9B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27395-4275-43A8-BB63-808A1D08C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247AA-0B1D-4AE1-80A3-F51F82CE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8E9B3-A4E8-45B5-BEEE-B662130A11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768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77E4-C786-4E13-8E2B-FF565641D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105A9-AE0D-426D-94C8-5A0843986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61BEA-C851-4668-ACB5-FCF793E7F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4AC3-7556-4161-B40E-264C8CD70C9B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EF2E2-1B0F-4338-B981-693873B5B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E95F3-6CDA-4052-AF33-9F6B8492E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8E9B3-A4E8-45B5-BEEE-B662130A11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472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50B787-AFBE-43A3-9368-C521A16FBD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8B045D-F880-4EB0-95DD-D8778CB90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0E93E-6586-4C59-AA0E-A18FE51E2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4AC3-7556-4161-B40E-264C8CD70C9B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BFB91-A635-46DC-9A5B-72D50F4EA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00C18-E397-43F5-89E5-8A590E788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8E9B3-A4E8-45B5-BEEE-B662130A11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73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616E3-457A-4584-8F99-D860477F3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656BC-C5F7-4875-A528-43BBAD7DB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3A6C5-91BD-46E4-B81B-D50FE5253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4AC3-7556-4161-B40E-264C8CD70C9B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09166-8191-4752-B632-7696C363F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CECE8-68CD-49E5-BA86-5ACCC616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8E9B3-A4E8-45B5-BEEE-B662130A11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473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488C-1527-4F7B-A1A9-55A8BDA1E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79573-6FDE-47B6-A871-7A6DD1A28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A3727-684A-4587-BB2E-2D46FB3D7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4AC3-7556-4161-B40E-264C8CD70C9B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A721-D1DD-4DE4-8C85-12B063DCA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25025-8846-4930-90AF-D73F5DF98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8E9B3-A4E8-45B5-BEEE-B662130A11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1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7EC1-4FD9-4EEC-9E7A-AB390F085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5ACF4-FCAE-4863-85F7-4B54A452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2A75E8-8118-48C9-BFE1-816ECE99B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0F3D8-4886-4099-98FA-7B89437A6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4AC3-7556-4161-B40E-264C8CD70C9B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493FC-B9DD-41C9-AA17-1D514E8C5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105B3B-47FD-4B6F-98D6-F3A7BBDE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8E9B3-A4E8-45B5-BEEE-B662130A11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686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B861D-FFAD-4E53-B037-46BC32D82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B186A-CA6E-4CB9-BCB3-05C603530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3890B-7908-4E51-9368-BFC22CDBC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39BDB9-FB96-4870-BA9A-6F73EBC711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C56516-BEA0-40F0-BBD2-F4C4AFA3A7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34C39C-6651-4050-9C0E-C8526D251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4AC3-7556-4161-B40E-264C8CD70C9B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1A663F-DE58-45B9-9D9A-83A30C8F6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B5F1DF-E9BD-4F6A-AB06-8B437A66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8E9B3-A4E8-45B5-BEEE-B662130A11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365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343EE-4C5A-4AB2-ADE9-E087707FB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C19086-ACBB-4BD2-AC40-3365589B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4AC3-7556-4161-B40E-264C8CD70C9B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A3FBDE-191D-4288-A843-52EF829A0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FEC800-3C49-46FB-9DCA-98882225C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8E9B3-A4E8-45B5-BEEE-B662130A11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394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95C58A-E557-4BA8-A950-333CA7970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4AC3-7556-4161-B40E-264C8CD70C9B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549037-30C2-461C-A809-63B38574C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21CB0-BFFB-4852-86B6-5F3FEAEBF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8E9B3-A4E8-45B5-BEEE-B662130A11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137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BBBF-DA1E-4520-9FA6-E30FF587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8BD76-AD38-462A-B808-66602883B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CD772-5E57-4A53-935D-9FDB49DEA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82236-2F6B-42D3-98FE-826C381EF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4AC3-7556-4161-B40E-264C8CD70C9B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82EFFE-11BA-4563-9320-E788C6FF8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152F3-948D-4B29-817F-F4E1D628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8E9B3-A4E8-45B5-BEEE-B662130A11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36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4A33E-5D75-49DA-90B2-387454CED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2471-81C5-4677-97EA-C27595B870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1439E-4973-4B9E-894F-488852AE1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C6ED1-D70E-468E-A5F8-CBA12D284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4AC3-7556-4161-B40E-264C8CD70C9B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F466A-6779-4A14-8A73-61C0EECA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A8A9F-8492-4DBD-8270-B48165053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8E9B3-A4E8-45B5-BEEE-B662130A11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201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F4E7DA-AF9D-493C-B38E-775D111A1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B6E12-DC59-456E-AC07-8C2C94B47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30515-F85A-4EBA-A31C-2DD278FFA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34AC3-7556-4161-B40E-264C8CD70C9B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CDECC-23CA-4600-B123-878EAF5328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224CD-C921-4D95-A513-EF4AC6B5E3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8E9B3-A4E8-45B5-BEEE-B662130A11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915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papercopilot.com/statistics/iclr-statistics/iclr-2025-statistics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6.15877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review.net/forum?id=YrycTjllL0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10.05258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review.net/forum?id=OvoCm1gGhN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11.04330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review.net/forum?id=wg1PCg3CUP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9.0206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review.net/forum?id=xXTkbTBmqq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forum?id=v593OaNePQ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11.09009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review.net/forum?id=E4Fk3YuG56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8.03350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review.net/forum?id=KIgaAqEFHW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10.05021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review.net/forum?id=vf5aUZT0Fz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6.05946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review.net/forum?id=6Mxhg9PtDE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forum?id=GGlpykXDCa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10.02355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review.net/forum?id=HvSytvg3Jh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review.net/forum?id=XmProj9cPs" TargetMode="External"/><Relationship Id="rId13" Type="http://schemas.openxmlformats.org/officeDocument/2006/relationships/hyperlink" Target="https://openreview.net/forum?id=Iyrtb9EJBp" TargetMode="External"/><Relationship Id="rId3" Type="http://schemas.openxmlformats.org/officeDocument/2006/relationships/hyperlink" Target="https://openreview.net/forum?id=CjwERcAU7w" TargetMode="External"/><Relationship Id="rId7" Type="http://schemas.openxmlformats.org/officeDocument/2006/relationships/hyperlink" Target="https://openreview.net/forum?id=VpWki1v2P8" TargetMode="External"/><Relationship Id="rId12" Type="http://schemas.openxmlformats.org/officeDocument/2006/relationships/hyperlink" Target="https://openreview.net/forum?id=mMPMHWOdOy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review.net/forum?id=tyEyYT267x" TargetMode="External"/><Relationship Id="rId11" Type="http://schemas.openxmlformats.org/officeDocument/2006/relationships/hyperlink" Target="https://openreview.net/forum?id=tTPHgb0EtV" TargetMode="External"/><Relationship Id="rId5" Type="http://schemas.openxmlformats.org/officeDocument/2006/relationships/hyperlink" Target="https://openreview.net/forum?id=fAAaT826Vv" TargetMode="External"/><Relationship Id="rId10" Type="http://schemas.openxmlformats.org/officeDocument/2006/relationships/hyperlink" Target="https://openreview.net/forum?id=I4e82CIDxv" TargetMode="External"/><Relationship Id="rId4" Type="http://schemas.openxmlformats.org/officeDocument/2006/relationships/hyperlink" Target="https://openreview.net/forum?id=n2NidsYDop" TargetMode="External"/><Relationship Id="rId9" Type="http://schemas.openxmlformats.org/officeDocument/2006/relationships/hyperlink" Target="https://openreview.net/forum?id=tc90LV0yRL" TargetMode="External"/><Relationship Id="rId14" Type="http://schemas.openxmlformats.org/officeDocument/2006/relationships/hyperlink" Target="https://openreview.net/forum?id=EzjsoomYEb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forum?id=BPgK5XW1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DBA4E-E32E-4763-8DA4-D5DCBB32AA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ICLR 2025 high-rating papers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7DA059-F08C-434F-AD78-BFC3FFE1B5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Statistics from </a:t>
            </a:r>
            <a:r>
              <a:rPr lang="en-US" dirty="0">
                <a:hlinkClick r:id="rId2"/>
              </a:rPr>
              <a:t>https://papercopilot.com/statistics/iclr-statistics/iclr-2025-statistics/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19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23076B-287C-4DEA-B198-D55EC539C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847" y="214686"/>
            <a:ext cx="7527086" cy="572891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B9D458B-BB69-4718-814F-971A4CC80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0390" y="5943600"/>
            <a:ext cx="9144000" cy="1655762"/>
          </a:xfrm>
        </p:spPr>
        <p:txBody>
          <a:bodyPr/>
          <a:lstStyle/>
          <a:p>
            <a:r>
              <a:rPr lang="en-US" dirty="0" err="1">
                <a:hlinkClick r:id="rId3"/>
              </a:rPr>
              <a:t>arXiv</a:t>
            </a:r>
            <a:r>
              <a:rPr lang="en-US" dirty="0">
                <a:hlinkClick r:id="rId3"/>
              </a:rPr>
              <a:t> 2406.15877</a:t>
            </a:r>
            <a:endParaRPr lang="en-US" dirty="0"/>
          </a:p>
          <a:p>
            <a:r>
              <a:rPr lang="en-US" dirty="0">
                <a:hlinkClick r:id="rId4"/>
              </a:rPr>
              <a:t>ICLR 2025 under review</a:t>
            </a:r>
            <a:r>
              <a:rPr lang="en-US" dirty="0"/>
              <a:t> (6 8 10 10)</a:t>
            </a:r>
          </a:p>
        </p:txBody>
      </p:sp>
    </p:spTree>
    <p:extLst>
      <p:ext uri="{BB962C8B-B14F-4D97-AF65-F5344CB8AC3E}">
        <p14:creationId xmlns:p14="http://schemas.microsoft.com/office/powerpoint/2010/main" val="4251931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285B-1B80-40E8-AD8D-99F6BFEF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BigCodeBench</a:t>
            </a:r>
            <a:r>
              <a:rPr lang="en-US" dirty="0"/>
              <a:t>: Benchmarking Code Generation with Diverse Function Calls and Complex Instructions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6C187A-C1E2-4997-9B98-3A8634E49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6110" y="1825625"/>
            <a:ext cx="97597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65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2A338A-C063-49C7-99CD-F56D047DE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21" y="2214393"/>
            <a:ext cx="7582958" cy="2429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EC3212-6E26-4862-A001-780FFAB3E6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32C594-5987-4086-9309-CF8B9053C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43607"/>
            <a:ext cx="9144000" cy="1655762"/>
          </a:xfrm>
        </p:spPr>
        <p:txBody>
          <a:bodyPr/>
          <a:lstStyle/>
          <a:p>
            <a:r>
              <a:rPr lang="en-US" dirty="0" err="1">
                <a:hlinkClick r:id="rId3"/>
              </a:rPr>
              <a:t>arXiv</a:t>
            </a:r>
            <a:r>
              <a:rPr lang="en-US" dirty="0">
                <a:hlinkClick r:id="rId3"/>
              </a:rPr>
              <a:t> 2410.05258</a:t>
            </a:r>
            <a:endParaRPr lang="en-US" dirty="0"/>
          </a:p>
          <a:p>
            <a:r>
              <a:rPr lang="en-US" dirty="0">
                <a:hlinkClick r:id="rId4"/>
              </a:rPr>
              <a:t>ICLR 2025 under review</a:t>
            </a:r>
            <a:r>
              <a:rPr lang="en-US" dirty="0"/>
              <a:t> (8 8 8 8)</a:t>
            </a:r>
          </a:p>
          <a:p>
            <a:r>
              <a:rPr lang="en-US" dirty="0"/>
              <a:t>Previously covered in our meetings by </a:t>
            </a:r>
            <a:r>
              <a:rPr lang="en-US" dirty="0" err="1"/>
              <a:t>Yihong</a:t>
            </a:r>
            <a:r>
              <a:rPr lang="en-US" dirty="0"/>
              <a:t> Dong</a:t>
            </a:r>
          </a:p>
        </p:txBody>
      </p:sp>
    </p:spTree>
    <p:extLst>
      <p:ext uri="{BB962C8B-B14F-4D97-AF65-F5344CB8AC3E}">
        <p14:creationId xmlns:p14="http://schemas.microsoft.com/office/powerpoint/2010/main" val="161319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C60EA-7501-459E-9F02-E3E8D01DD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Transformer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D6384A-97E5-4188-9037-78D9EBECC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804" y="1825625"/>
            <a:ext cx="100403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54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B0423D-076D-4A47-AD3F-C9EDFB3D0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60" y="1576129"/>
            <a:ext cx="11317279" cy="3705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CEAB53-4601-415C-A753-B3075BCB64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E7443-E7A8-4F1D-902E-BED531047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en-US" dirty="0" err="1">
                <a:hlinkClick r:id="rId3"/>
              </a:rPr>
              <a:t>arXiv</a:t>
            </a:r>
            <a:r>
              <a:rPr lang="en-US" dirty="0">
                <a:hlinkClick r:id="rId3"/>
              </a:rPr>
              <a:t> 2411.04330</a:t>
            </a:r>
            <a:endParaRPr lang="en-US" dirty="0"/>
          </a:p>
          <a:p>
            <a:r>
              <a:rPr lang="en-US" dirty="0">
                <a:hlinkClick r:id="rId4"/>
              </a:rPr>
              <a:t>ICLR 2025 under review</a:t>
            </a:r>
            <a:r>
              <a:rPr lang="en-US" dirty="0"/>
              <a:t> (8 8 8 8)</a:t>
            </a:r>
          </a:p>
        </p:txBody>
      </p:sp>
    </p:spTree>
    <p:extLst>
      <p:ext uri="{BB962C8B-B14F-4D97-AF65-F5344CB8AC3E}">
        <p14:creationId xmlns:p14="http://schemas.microsoft.com/office/powerpoint/2010/main" val="412787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0FA4F-63C9-47C6-B9BC-FB78B2148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 for Precision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D6A885-373C-48E5-BE9A-943977D72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284" y="1825625"/>
            <a:ext cx="88394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16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68F2A-3AFB-4BEC-9A9A-F431F262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 for Precision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570D53-E98D-424D-89E7-47CD75432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2939"/>
            <a:ext cx="10515600" cy="335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17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EADFE-A862-45A0-8A2B-55B97503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 for Precision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C5465A-4CAA-4014-AF33-BF4BCCCE2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90502"/>
            <a:ext cx="10515600" cy="382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08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BA14-1E7C-4DC2-815F-89246080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 for Precision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ED036A-6211-4870-A7BC-FDF691C20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20971"/>
            <a:ext cx="10515600" cy="236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46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E5C39-850F-4C6C-A488-2B9EE316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 for Precision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C47F2C2-3A32-4A45-B42B-33BDDEDC8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53169"/>
            <a:ext cx="10515600" cy="329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7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6E1340-D8A2-4405-B68A-A6E054A7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40" y="1142681"/>
            <a:ext cx="10355120" cy="457263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8A22B44-7620-4044-B14E-ADEFA7500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15319"/>
            <a:ext cx="9144000" cy="1655762"/>
          </a:xfrm>
        </p:spPr>
        <p:txBody>
          <a:bodyPr/>
          <a:lstStyle/>
          <a:p>
            <a:r>
              <a:rPr lang="en-US" dirty="0" err="1">
                <a:hlinkClick r:id="rId3"/>
              </a:rPr>
              <a:t>arXiv</a:t>
            </a:r>
            <a:r>
              <a:rPr lang="en-US" dirty="0">
                <a:hlinkClick r:id="rId3"/>
              </a:rPr>
              <a:t> 2409.02060</a:t>
            </a:r>
            <a:endParaRPr lang="en-US" dirty="0"/>
          </a:p>
          <a:p>
            <a:r>
              <a:rPr lang="en-US" dirty="0">
                <a:hlinkClick r:id="rId4"/>
              </a:rPr>
              <a:t>ICLR 2025 under review</a:t>
            </a:r>
            <a:r>
              <a:rPr lang="en-US" dirty="0"/>
              <a:t> (8 8 10)</a:t>
            </a:r>
          </a:p>
        </p:txBody>
      </p:sp>
    </p:spTree>
    <p:extLst>
      <p:ext uri="{BB962C8B-B14F-4D97-AF65-F5344CB8AC3E}">
        <p14:creationId xmlns:p14="http://schemas.microsoft.com/office/powerpoint/2010/main" val="422107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3879FB-F8B0-4633-84EE-058FE79F8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45" y="2285840"/>
            <a:ext cx="10278909" cy="22863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B5A19-D0C4-4C33-956F-874E514960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A14DAF-F6BC-478C-A7EF-168041C73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572159"/>
            <a:ext cx="9144000" cy="1655762"/>
          </a:xfrm>
        </p:spPr>
        <p:txBody>
          <a:bodyPr/>
          <a:lstStyle/>
          <a:p>
            <a:r>
              <a:rPr lang="en-US" dirty="0">
                <a:hlinkClick r:id="rId3"/>
              </a:rPr>
              <a:t>ICLR 2025 under review</a:t>
            </a:r>
            <a:r>
              <a:rPr lang="en-US" dirty="0"/>
              <a:t> (6 8 8 10)</a:t>
            </a:r>
          </a:p>
        </p:txBody>
      </p:sp>
    </p:spTree>
    <p:extLst>
      <p:ext uri="{BB962C8B-B14F-4D97-AF65-F5344CB8AC3E}">
        <p14:creationId xmlns:p14="http://schemas.microsoft.com/office/powerpoint/2010/main" val="641544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CC7CB-D34E-4656-BEC3-294CC204F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Search from Demonstration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7646F-A6B3-4133-B37C-590963313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Context: Reinforcement learning?</a:t>
            </a:r>
          </a:p>
          <a:p>
            <a:r>
              <a:rPr lang="en-US" dirty="0"/>
              <a:t>During training, we can only see action-observation sequences (e.g. demonstrations or instruction sequences). Supervised learning with only these sequences can lead to sub-optimal performance due to the vast, unseen search space encountered during training.</a:t>
            </a:r>
          </a:p>
          <a:p>
            <a:r>
              <a:rPr lang="en-US" dirty="0"/>
              <a:t>Differentiable Tree Search Network: learns to construct search trees from just sequences of demonstrations by performing gradient descent on a best-first search tree construction algorithm.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9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F6E9BF-A3EA-4D31-A586-638EE94A1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0853"/>
            <a:ext cx="12192000" cy="25962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550CB0-18C2-4AA4-8CF7-AE32E386BC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98D33-D89B-4CC0-B18D-928E1382F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27147"/>
            <a:ext cx="9144000" cy="1655762"/>
          </a:xfrm>
        </p:spPr>
        <p:txBody>
          <a:bodyPr/>
          <a:lstStyle/>
          <a:p>
            <a:r>
              <a:rPr lang="en-US" dirty="0" err="1">
                <a:hlinkClick r:id="rId3"/>
              </a:rPr>
              <a:t>arXiv</a:t>
            </a:r>
            <a:r>
              <a:rPr lang="en-US" dirty="0">
                <a:hlinkClick r:id="rId3"/>
              </a:rPr>
              <a:t> 2411.09009</a:t>
            </a:r>
            <a:endParaRPr lang="en-US" dirty="0"/>
          </a:p>
          <a:p>
            <a:r>
              <a:rPr lang="en-US" dirty="0">
                <a:hlinkClick r:id="rId4"/>
              </a:rPr>
              <a:t>ICLR 2025 under review</a:t>
            </a:r>
            <a:r>
              <a:rPr lang="en-US" dirty="0"/>
              <a:t> (6 8 8 10)</a:t>
            </a:r>
          </a:p>
        </p:txBody>
      </p:sp>
    </p:spTree>
    <p:extLst>
      <p:ext uri="{BB962C8B-B14F-4D97-AF65-F5344CB8AC3E}">
        <p14:creationId xmlns:p14="http://schemas.microsoft.com/office/powerpoint/2010/main" val="1623312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F5060-18FD-4CFB-894D-0205378F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Your Losses in Large-Vocabulary Language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1A0797-4A27-4556-9544-8E872552DF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Large vocab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most training memory is used by the cross-entropy in the loss computation.</a:t>
                </a:r>
              </a:p>
              <a:p>
                <a:r>
                  <a:rPr lang="en-US" dirty="0"/>
                  <a:t>Cut Cross-Entropy (CCE): A new method to compute the loss.</a:t>
                </a:r>
              </a:p>
              <a:p>
                <a:pPr lvl="1"/>
                <a:r>
                  <a:rPr lang="en-US" dirty="0"/>
                  <a:t>computes the cross-entropy loss without materializing the logits for all tokens into global memory;</a:t>
                </a:r>
              </a:p>
              <a:p>
                <a:pPr lvl="1"/>
                <a:r>
                  <a:rPr lang="en-US" dirty="0"/>
                  <a:t>only computes the logit for the correct token and evaluates the log-sum-exp over all logits on the fly.</a:t>
                </a:r>
              </a:p>
              <a:p>
                <a:r>
                  <a:rPr lang="en-US" dirty="0"/>
                  <a:t>Experiments: Same training speed and convergence.</a:t>
                </a:r>
              </a:p>
              <a:p>
                <a:pPr lvl="1"/>
                <a:r>
                  <a:rPr lang="en-US" dirty="0"/>
                  <a:t>Memory of loss computation: 24GB -&gt; 1MB.</a:t>
                </a:r>
              </a:p>
              <a:p>
                <a:pPr lvl="1"/>
                <a:r>
                  <a:rPr lang="en-US" dirty="0"/>
                  <a:t>Total training-time memory consumption of the classifier head: 28GB -&gt; 1GB.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1A0797-4A27-4556-9544-8E872552DF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193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25C2-9AE7-44EF-B7E5-D756D30C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attainable batch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BBF5D4-68B3-47B5-A927-41953FA54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4191" y="1825625"/>
            <a:ext cx="66836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95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30D16-205A-4241-B9EA-449C6D6E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Your Losses in Large-Vocabulary Language Models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A3758B-72E5-465C-ADDB-3FF587D49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90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CD349-E0DE-42B9-BFB6-95CCFFE6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Your Losses in Large-Vocabulary Language Models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0DC16F-A85A-4A55-A252-2BD4DE5EF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720" y="1825625"/>
            <a:ext cx="75085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20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44BD55-6E08-4141-AED5-65279CB5B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04" y="2452551"/>
            <a:ext cx="9259592" cy="19528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9F49E0-2D11-407A-814C-B7A01E8F15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058C56-A84A-472B-A7CF-8177CA7009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5449"/>
            <a:ext cx="9144000" cy="1655762"/>
          </a:xfrm>
        </p:spPr>
        <p:txBody>
          <a:bodyPr/>
          <a:lstStyle/>
          <a:p>
            <a:r>
              <a:rPr lang="en-US" dirty="0" err="1">
                <a:hlinkClick r:id="rId3"/>
              </a:rPr>
              <a:t>arXiv</a:t>
            </a:r>
            <a:r>
              <a:rPr lang="en-US" dirty="0">
                <a:hlinkClick r:id="rId3"/>
              </a:rPr>
              <a:t> 2408.03350</a:t>
            </a:r>
            <a:endParaRPr lang="en-US" dirty="0"/>
          </a:p>
          <a:p>
            <a:r>
              <a:rPr lang="en-US" dirty="0">
                <a:hlinkClick r:id="rId4"/>
              </a:rPr>
              <a:t>ICLR 2025 under review</a:t>
            </a:r>
            <a:r>
              <a:rPr lang="en-US" dirty="0"/>
              <a:t> (8 8 8)</a:t>
            </a:r>
          </a:p>
        </p:txBody>
      </p:sp>
    </p:spTree>
    <p:extLst>
      <p:ext uri="{BB962C8B-B14F-4D97-AF65-F5344CB8AC3E}">
        <p14:creationId xmlns:p14="http://schemas.microsoft.com/office/powerpoint/2010/main" val="24741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E965-44D1-48D0-A09B-D22D3783D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miniCTX</a:t>
            </a:r>
            <a:r>
              <a:rPr lang="en-US" dirty="0"/>
              <a:t>: Neural Theorem Proving with (Long-)Contexts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C14AE-EF8E-4415-8958-D46B6C28A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miniCTX</a:t>
            </a:r>
            <a:r>
              <a:rPr lang="en-US" dirty="0"/>
              <a:t>: a formal proving benchmark, where the context is new and not seen during training.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E4974-17E7-4EE1-BF22-E6979918B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7737"/>
            <a:ext cx="12192000" cy="351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39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58E3-431B-416A-9553-C2C48E6F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miniCTX</a:t>
            </a:r>
            <a:r>
              <a:rPr lang="en-US" dirty="0"/>
              <a:t>: Neural Theorem Proving with (Long-)Contexts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222D36-B6C3-4D2F-B053-1BAC594F3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3716" y="1825625"/>
            <a:ext cx="83245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61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64D32-07C3-4B6C-B822-4A11E02B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OLMoE</a:t>
            </a:r>
            <a:r>
              <a:rPr lang="en-US" dirty="0"/>
              <a:t>: Open Mixture-of-Experts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C9670-851F-4B04-907C-632026352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OLMoE</a:t>
            </a:r>
            <a:r>
              <a:rPr lang="en-US" dirty="0"/>
              <a:t>: a new fully open, SOTA LM leveraging sparse </a:t>
            </a:r>
            <a:r>
              <a:rPr lang="en-US" dirty="0" err="1"/>
              <a:t>MoEs</a:t>
            </a:r>
            <a:r>
              <a:rPr lang="en-US" dirty="0"/>
              <a:t>.</a:t>
            </a:r>
          </a:p>
          <a:p>
            <a:r>
              <a:rPr lang="en-US" dirty="0"/>
              <a:t>OLMoE-1B-7B: 1.3B parameters activated; 6.9B total.</a:t>
            </a:r>
          </a:p>
          <a:p>
            <a:r>
              <a:rPr lang="en-US" dirty="0"/>
              <a:t>Pretrained on 5.1T tokens; there is also OLMoE-1B-7B-Instruct.</a:t>
            </a:r>
          </a:p>
          <a:p>
            <a:r>
              <a:rPr lang="en-US" dirty="0"/>
              <a:t>Fully open: model, data, code, logs, and even 244 checkpoints.</a:t>
            </a:r>
          </a:p>
          <a:p>
            <a:r>
              <a:rPr lang="en-US" dirty="0"/>
              <a:t>Insights:</a:t>
            </a:r>
          </a:p>
          <a:p>
            <a:pPr lvl="1"/>
            <a:r>
              <a:rPr lang="en-US" dirty="0" err="1"/>
              <a:t>MoEs</a:t>
            </a:r>
            <a:r>
              <a:rPr lang="en-US" dirty="0"/>
              <a:t> train ∼2× faster than dense LMs with equivalent active parameters.</a:t>
            </a:r>
          </a:p>
          <a:p>
            <a:pPr lvl="1"/>
            <a:r>
              <a:rPr lang="en-US" dirty="0"/>
              <a:t>Find several good design choices for </a:t>
            </a:r>
            <a:r>
              <a:rPr lang="en-US" dirty="0" err="1"/>
              <a:t>MoE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2564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82C7E-CF35-4C22-978A-BC1E26568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miniCTX</a:t>
            </a:r>
            <a:r>
              <a:rPr lang="en-US" dirty="0"/>
              <a:t>: Neural Theorem Proving with (Long-)Contexts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C0D681-15C5-4A50-8B92-D24F08850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598" y="2000765"/>
            <a:ext cx="10240804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90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64AF5-BF6D-45DB-AF6A-52A1CEFE6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miniCTX</a:t>
            </a:r>
            <a:r>
              <a:rPr lang="en-US" dirty="0"/>
              <a:t>: Neural Theorem Proving with (Long-)Contexts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9F5C07-9979-43E3-9E4C-4EAB7255D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86401"/>
            <a:ext cx="10515600" cy="362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62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8D8239-9ECA-4A26-9E54-147563CE5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732" y="516835"/>
            <a:ext cx="7790536" cy="488607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7006E73-7E2E-4DA1-9416-4FB3D3224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35422"/>
            <a:ext cx="9144000" cy="1655762"/>
          </a:xfrm>
        </p:spPr>
        <p:txBody>
          <a:bodyPr>
            <a:normAutofit fontScale="92500"/>
          </a:bodyPr>
          <a:lstStyle/>
          <a:p>
            <a:r>
              <a:rPr lang="en-US" dirty="0" err="1">
                <a:hlinkClick r:id="rId3"/>
              </a:rPr>
              <a:t>arXiv</a:t>
            </a:r>
            <a:r>
              <a:rPr lang="en-US" dirty="0">
                <a:hlinkClick r:id="rId3"/>
              </a:rPr>
              <a:t> 2410.05021</a:t>
            </a:r>
            <a:endParaRPr lang="en-US" dirty="0"/>
          </a:p>
          <a:p>
            <a:r>
              <a:rPr lang="en-US" dirty="0">
                <a:hlinkClick r:id="rId4"/>
              </a:rPr>
              <a:t>ICLR 2025 under review</a:t>
            </a:r>
            <a:r>
              <a:rPr lang="en-US" dirty="0"/>
              <a:t> (8 8 8)</a:t>
            </a:r>
          </a:p>
          <a:p>
            <a:r>
              <a:rPr lang="en-US" dirty="0"/>
              <a:t>1 Department of Computer Science and Technology, University of Cambridge; 2 Flower Labs; 3 Beijing University of Posts and Telecommunication.</a:t>
            </a:r>
          </a:p>
        </p:txBody>
      </p:sp>
    </p:spTree>
    <p:extLst>
      <p:ext uri="{BB962C8B-B14F-4D97-AF65-F5344CB8AC3E}">
        <p14:creationId xmlns:p14="http://schemas.microsoft.com/office/powerpoint/2010/main" val="3583597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1926-7D95-4C02-B479-34DE6A42B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DEPT: Decoupled Embeddings for Pre-training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8F71-14EB-409B-B8F1-5D965B370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diverse data across domains and languages can enhance LLMs' performance. However, there are also problems.</a:t>
            </a:r>
          </a:p>
          <a:p>
            <a:pPr lvl="1"/>
            <a:r>
              <a:rPr lang="en-US" dirty="0"/>
              <a:t>Negative inference: Difference sources compete for model capacity.</a:t>
            </a:r>
          </a:p>
          <a:p>
            <a:pPr lvl="1"/>
            <a:r>
              <a:rPr lang="en-US" dirty="0"/>
              <a:t>Curse of </a:t>
            </a:r>
            <a:r>
              <a:rPr lang="en-US" dirty="0" err="1"/>
              <a:t>Multilinguality</a:t>
            </a:r>
            <a:r>
              <a:rPr lang="en-US" dirty="0"/>
              <a:t>: more languages leads to better cross-lingual performance on low-resource languages up until a point, after which the overall performance on monolingual and cross-lingual benchmarks degrades.</a:t>
            </a:r>
          </a:p>
          <a:p>
            <a:r>
              <a:rPr lang="en-US" dirty="0"/>
              <a:t>We want to decouple the embedding space from the transformer body during pre-training.</a:t>
            </a:r>
          </a:p>
          <a:p>
            <a:pPr lvl="1"/>
            <a:r>
              <a:rPr lang="en-US" dirty="0"/>
              <a:t>Allows optimization of embedding matrices for specific contexts, with the transformer body learning abstract representations from these specialized spaces.</a:t>
            </a:r>
          </a:p>
        </p:txBody>
      </p:sp>
    </p:spTree>
    <p:extLst>
      <p:ext uri="{BB962C8B-B14F-4D97-AF65-F5344CB8AC3E}">
        <p14:creationId xmlns:p14="http://schemas.microsoft.com/office/powerpoint/2010/main" val="1586615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96C72-DFA5-4BCA-B337-FD63469C0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Decoupled Embeddings For Pre-training (DEPT)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1205D-9FFE-44DE-B60B-3FCAE6F80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this can be done: intuition is based on evidence that: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transformers adapt to new languages by re-learning embeddings (</a:t>
            </a:r>
            <a:r>
              <a:rPr lang="en-US" dirty="0" err="1"/>
              <a:t>Artetxe</a:t>
            </a:r>
            <a:r>
              <a:rPr lang="en-US" dirty="0"/>
              <a:t> et al., 2020);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syntactic similarity is more important for multilingual performance than </a:t>
            </a:r>
            <a:r>
              <a:rPr lang="en-US" dirty="0" err="1"/>
              <a:t>subword</a:t>
            </a:r>
            <a:r>
              <a:rPr lang="en-US" dirty="0"/>
              <a:t> sharing (Pires et al., 2019);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periodically re-initializing embeddings enhances model plasticity (Chen et al., 2023a).</a:t>
            </a:r>
          </a:p>
        </p:txBody>
      </p:sp>
    </p:spTree>
    <p:extLst>
      <p:ext uri="{BB962C8B-B14F-4D97-AF65-F5344CB8AC3E}">
        <p14:creationId xmlns:p14="http://schemas.microsoft.com/office/powerpoint/2010/main" val="3142722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CB60-C5FF-4F36-82C0-605B5756A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DEPT: Decoupled Embeddings for Pre-training Language Models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0B6CB4-FDE4-468D-8464-2B0D50046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5329" y="1825625"/>
            <a:ext cx="70213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49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F11FE-5638-400F-B4A9-823DD75E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DEPT: Decoupled Embeddings for Pre-training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D83A5-9014-46E4-8994-A24405FA0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DEPT-based transformer bodies show </a:t>
            </a:r>
            <a:r>
              <a:rPr lang="en-US" b="1" dirty="0"/>
              <a:t>better generalization</a:t>
            </a:r>
            <a:r>
              <a:rPr lang="en-US" dirty="0"/>
              <a:t>, achieving lower perplexities on validation and out-of-distribution data. DEPT models also excel in model plasticity, effectively adapting to new languages or domains.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DEPT reduces the memory requirements of token embedding. For multilingual models, this can </a:t>
            </a:r>
            <a:r>
              <a:rPr lang="en-US" b="1" dirty="0"/>
              <a:t>save up to 80% in embedding-matrix size</a:t>
            </a:r>
            <a:r>
              <a:rPr lang="en-US" dirty="0"/>
              <a:t>, reducing 409M parameters for our billion-scale model.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DEPT is </a:t>
            </a:r>
            <a:r>
              <a:rPr lang="en-US" b="1" dirty="0"/>
              <a:t>communication-efficient</a:t>
            </a:r>
            <a:r>
              <a:rPr lang="en-US" dirty="0"/>
              <a:t> in distributed settings, with communication costs up to 675× lower than standard distributed data parallelism (Zhao et al., 2023) and 25% lower than Local SGD (Stich, 2019) for billion-scale models.</a:t>
            </a:r>
          </a:p>
        </p:txBody>
      </p:sp>
    </p:spTree>
    <p:extLst>
      <p:ext uri="{BB962C8B-B14F-4D97-AF65-F5344CB8AC3E}">
        <p14:creationId xmlns:p14="http://schemas.microsoft.com/office/powerpoint/2010/main" val="3107306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C1ED34-1090-4C1E-AB8E-DAC5B3269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44" y="529898"/>
            <a:ext cx="8613912" cy="51621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7A00B8A-C9D7-4AE1-8CC2-C477B5E8C5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91998"/>
            <a:ext cx="9144000" cy="1655762"/>
          </a:xfrm>
        </p:spPr>
        <p:txBody>
          <a:bodyPr/>
          <a:lstStyle/>
          <a:p>
            <a:r>
              <a:rPr lang="en-US" dirty="0" err="1">
                <a:hlinkClick r:id="rId3"/>
              </a:rPr>
              <a:t>arXiv</a:t>
            </a:r>
            <a:r>
              <a:rPr lang="en-US" dirty="0">
                <a:hlinkClick r:id="rId3"/>
              </a:rPr>
              <a:t> 2406.05946</a:t>
            </a:r>
            <a:endParaRPr lang="en-US" dirty="0"/>
          </a:p>
          <a:p>
            <a:r>
              <a:rPr lang="en-US" dirty="0">
                <a:hlinkClick r:id="rId4"/>
              </a:rPr>
              <a:t>ICLR 2025 under review</a:t>
            </a:r>
            <a:r>
              <a:rPr lang="en-US" dirty="0"/>
              <a:t> (6 8 8 10)</a:t>
            </a:r>
          </a:p>
        </p:txBody>
      </p:sp>
    </p:spTree>
    <p:extLst>
      <p:ext uri="{BB962C8B-B14F-4D97-AF65-F5344CB8AC3E}">
        <p14:creationId xmlns:p14="http://schemas.microsoft.com/office/powerpoint/2010/main" val="4091085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5D327-04BE-4934-97EA-3A670002E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Alignment Should Be Made More Than Just a Few Tokens Deep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1B111C-FB34-4FD1-9834-4113258E9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3064" y="1825625"/>
            <a:ext cx="78858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69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FECF-0096-465B-A5C0-ED477D665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Alignment Should Be Made More Than Just a Few Tokens Deep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73F8C-A6F3-4E86-A988-5B3137173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 Safety-aligned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FFC15C-B1CD-4CF6-854B-A13EE7450A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Deeper Safety Alignment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5316BC5-EF13-46A9-BBFF-E1B5AC54E6E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956508" y="2505075"/>
            <a:ext cx="3614571" cy="368458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EB96C2-00CE-4B46-AC4E-1BEBE2C727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537231" y="2584998"/>
            <a:ext cx="3762900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43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AE7A-4F60-425B-A794-C632D26FE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OLMoE</a:t>
            </a:r>
            <a:r>
              <a:rPr lang="en-US" dirty="0"/>
              <a:t>: Open Mixture-of-Experts Language Models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36D8E8-61C0-49E1-841E-AC5F606C8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5240" y="1825625"/>
            <a:ext cx="75215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45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12F26-57B9-4825-9437-7342F7AA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Alignment Should Be Made More Than Just a Few Tokens Deep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C081F-22BD-4C91-9319-50C9A8538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AEC8F-8C99-49F6-8BA8-C548D99BB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269383" cy="1762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EA341B-3FB6-4C11-ACE9-95BB33087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87996"/>
            <a:ext cx="10164594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81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852528-D5F6-4496-B068-223A49D1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0" y="2147708"/>
            <a:ext cx="10174120" cy="256258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3AF6921-0B81-4D0D-B22D-6C92C30AB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0291"/>
            <a:ext cx="9144000" cy="1655762"/>
          </a:xfrm>
        </p:spPr>
        <p:txBody>
          <a:bodyPr/>
          <a:lstStyle/>
          <a:p>
            <a:r>
              <a:rPr lang="en-US" dirty="0">
                <a:hlinkClick r:id="rId3"/>
              </a:rPr>
              <a:t>ICLR 2025 under review </a:t>
            </a:r>
            <a:r>
              <a:rPr lang="en-US" dirty="0"/>
              <a:t>(8 8 8)</a:t>
            </a:r>
          </a:p>
        </p:txBody>
      </p:sp>
    </p:spTree>
    <p:extLst>
      <p:ext uri="{BB962C8B-B14F-4D97-AF65-F5344CB8AC3E}">
        <p14:creationId xmlns:p14="http://schemas.microsoft.com/office/powerpoint/2010/main" val="3963302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A68C-70B1-4DAF-9B72-6A2173D3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MMQA: Evaluating LLMs with Multi-Table Multi-Hop Complex Questions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4EF60E-214B-4777-A082-7C0414AB8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0200" y="1825625"/>
            <a:ext cx="91715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31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93A9-CC7D-4129-9DD0-B59C30D7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MMQA: Evaluating LLMs with Multi-Table Multi-Hop Complex Questions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9EA90C-0A05-44B9-BA21-FA383B5BF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7827" y="1825625"/>
            <a:ext cx="78363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31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3043E-243E-44BD-BFFC-9DF70B804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MMQA: Evaluating LLMs with Multi-Table Multi-Hop Complex Questions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CA17F3-E11E-4415-8C3F-CD1E584A2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3574" y="1825625"/>
            <a:ext cx="90048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48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01FA-DD35-4B5B-90F5-A881DD1C2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MMQA: Evaluating LLMs with Multi-Table Multi-Hop Complex Questions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614FD6-AD07-49E6-92C3-542007865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866" y="1825625"/>
            <a:ext cx="101182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19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B90C-AFF3-45CD-9F76-3EBE5E790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038CA-10DE-4561-8FD8-0172F135A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87" y="1523734"/>
            <a:ext cx="10212225" cy="381053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34D3438-0579-4863-9E8B-E1A8A121E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en-US" dirty="0" err="1">
                <a:hlinkClick r:id="rId3"/>
              </a:rPr>
              <a:t>arXiv</a:t>
            </a:r>
            <a:r>
              <a:rPr lang="en-US" dirty="0">
                <a:hlinkClick r:id="rId3"/>
              </a:rPr>
              <a:t> 2410.02355</a:t>
            </a:r>
            <a:endParaRPr lang="en-US" dirty="0"/>
          </a:p>
          <a:p>
            <a:r>
              <a:rPr lang="en-US" dirty="0">
                <a:hlinkClick r:id="rId4"/>
              </a:rPr>
              <a:t>ICLR 2025 under review</a:t>
            </a:r>
            <a:r>
              <a:rPr lang="en-US" dirty="0"/>
              <a:t> (8 8 8 8)</a:t>
            </a:r>
          </a:p>
        </p:txBody>
      </p:sp>
    </p:spTree>
    <p:extLst>
      <p:ext uri="{BB962C8B-B14F-4D97-AF65-F5344CB8AC3E}">
        <p14:creationId xmlns:p14="http://schemas.microsoft.com/office/powerpoint/2010/main" val="1059619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938A0-6610-4BC3-AE0C-1A2C8B05D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AlphaEdit</a:t>
            </a:r>
            <a:r>
              <a:rPr lang="en-US" dirty="0"/>
              <a:t>: Null-Space Constrained Model Editing for Language Models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48A311-F7CD-4FFF-8A02-962BC856F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3723" y="1825625"/>
            <a:ext cx="50445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06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55747-B963-49A4-91D1-2A1942A5A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model editing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77AFDC-A86B-45DA-9D1D-7ACE2E1D5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278" y="1825625"/>
            <a:ext cx="103094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53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560E9-1162-4BBC-B6F6-9D1AD1E5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AlphaEdit</a:t>
            </a:r>
            <a:r>
              <a:rPr lang="en-US" dirty="0"/>
              <a:t>: Null-Space Constrained Model Editing for Language Models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086847-0B16-4C34-89DD-3E3D7F482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92560"/>
            <a:ext cx="10515600" cy="381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69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66EA-EA47-4E63-BF10-003C0E611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MoE</a:t>
            </a:r>
            <a:r>
              <a:rPr lang="en-US" dirty="0"/>
              <a:t> trains faster than similar dense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900698-4D98-4C3D-AD61-2FDC48B8E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8765" y="1825625"/>
            <a:ext cx="56144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891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2331D-9632-497B-9AC1-20B86C0F6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AlphaEdit</a:t>
            </a:r>
            <a:r>
              <a:rPr lang="en-US" dirty="0"/>
              <a:t>: Null-Space Constrained Model Editing for Language Models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02BC5C-8A34-41B5-8A28-9708E66DB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07872"/>
            <a:ext cx="10515600" cy="378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82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D54B116-8461-4976-A214-B352186C0F4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Other interesting papers with average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≥8</m:t>
                    </m:r>
                  </m:oMath>
                </a14:m>
                <a:r>
                  <a:rPr lang="en-US" dirty="0"/>
                  <a:t> that I don't have time to read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D54B116-8461-4976-A214-B352186C0F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9F37F-4C83-44ED-85A2-9603ADECF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linkClick r:id="rId3"/>
              </a:rPr>
              <a:t>Training Language Models to Self-Correct via Reinforcement Learning</a:t>
            </a:r>
            <a:endParaRPr lang="en-US" dirty="0"/>
          </a:p>
          <a:p>
            <a:r>
              <a:rPr lang="en-US" dirty="0">
                <a:hlinkClick r:id="rId4"/>
              </a:rPr>
              <a:t>Transformers Provably Solve Parity Efficiently with Chain of Thought</a:t>
            </a:r>
            <a:endParaRPr lang="en-US" dirty="0"/>
          </a:p>
          <a:p>
            <a:r>
              <a:rPr lang="en-US" dirty="0">
                <a:hlinkClick r:id="rId5"/>
              </a:rPr>
              <a:t>BIRD: A Trustworthy Bayesian Inference Framework for Large Language Models</a:t>
            </a:r>
            <a:endParaRPr lang="en-US" dirty="0"/>
          </a:p>
          <a:p>
            <a:r>
              <a:rPr lang="en-US" dirty="0">
                <a:hlinkClick r:id="rId6"/>
              </a:rPr>
              <a:t>Interpolating Autoregressive and Discrete Denoising Diffusion Language Models</a:t>
            </a:r>
            <a:endParaRPr lang="en-US" dirty="0"/>
          </a:p>
          <a:p>
            <a:r>
              <a:rPr lang="en-US" dirty="0" err="1">
                <a:hlinkClick r:id="rId7"/>
              </a:rPr>
              <a:t>LoRA</a:t>
            </a:r>
            <a:r>
              <a:rPr lang="en-US" dirty="0">
                <a:hlinkClick r:id="rId7"/>
              </a:rPr>
              <a:t> Done RITE: Robust Invariant Transformation Equilibration for </a:t>
            </a:r>
            <a:r>
              <a:rPr lang="en-US" dirty="0" err="1">
                <a:hlinkClick r:id="rId7"/>
              </a:rPr>
              <a:t>LoRA</a:t>
            </a:r>
            <a:r>
              <a:rPr lang="en-US" dirty="0">
                <a:hlinkClick r:id="rId7"/>
              </a:rPr>
              <a:t> Optimization</a:t>
            </a:r>
            <a:endParaRPr lang="en-US" dirty="0"/>
          </a:p>
          <a:p>
            <a:r>
              <a:rPr lang="en-US" dirty="0">
                <a:hlinkClick r:id="rId8"/>
              </a:rPr>
              <a:t>Spider 2.0: Can Language Models Resolve Real-World Enterprise Text-to-SQL Workflows?</a:t>
            </a:r>
            <a:endParaRPr lang="en-US" dirty="0"/>
          </a:p>
          <a:p>
            <a:r>
              <a:rPr lang="en-US" dirty="0" err="1">
                <a:hlinkClick r:id="rId9"/>
              </a:rPr>
              <a:t>Cybench</a:t>
            </a:r>
            <a:r>
              <a:rPr lang="en-US" dirty="0">
                <a:hlinkClick r:id="rId9"/>
              </a:rPr>
              <a:t>: A Framework for Evaluating Cybersecurity Capabilities and Risks of Language Models</a:t>
            </a:r>
            <a:endParaRPr lang="en-US" dirty="0"/>
          </a:p>
          <a:p>
            <a:r>
              <a:rPr lang="en-US" dirty="0">
                <a:hlinkClick r:id="rId10"/>
              </a:rPr>
              <a:t>Sparse Feature Circuits: Discovering and Editing Interpretable Causal Graphs in Language Models</a:t>
            </a:r>
            <a:endParaRPr lang="en-US" dirty="0"/>
          </a:p>
          <a:p>
            <a:r>
              <a:rPr lang="en-US" dirty="0">
                <a:hlinkClick r:id="rId11"/>
              </a:rPr>
              <a:t>Booster: Tackling Harmful Fine-tuning for Large Language Models via Attenuating Harmful Perturbation</a:t>
            </a:r>
            <a:endParaRPr lang="en-US" dirty="0"/>
          </a:p>
          <a:p>
            <a:r>
              <a:rPr lang="en-US" dirty="0" err="1">
                <a:hlinkClick r:id="rId12"/>
              </a:rPr>
              <a:t>WizardMath</a:t>
            </a:r>
            <a:r>
              <a:rPr lang="en-US" dirty="0">
                <a:hlinkClick r:id="rId12"/>
              </a:rPr>
              <a:t>: Empowering Mathematical Reasoning for Large Language Models via Reinforced </a:t>
            </a:r>
            <a:r>
              <a:rPr lang="en-US" dirty="0" err="1">
                <a:hlinkClick r:id="rId12"/>
              </a:rPr>
              <a:t>Evol</a:t>
            </a:r>
            <a:r>
              <a:rPr lang="en-US" dirty="0">
                <a:hlinkClick r:id="rId12"/>
              </a:rPr>
              <a:t>-Instruct</a:t>
            </a:r>
            <a:endParaRPr lang="en-US" dirty="0"/>
          </a:p>
          <a:p>
            <a:r>
              <a:rPr lang="en-US" dirty="0">
                <a:hlinkClick r:id="rId13"/>
              </a:rPr>
              <a:t>Measuring and Enhancing Trustworthiness of LLMs in RAG through Grounded Attributions and Learning to Refuse</a:t>
            </a:r>
            <a:endParaRPr lang="en-US" dirty="0"/>
          </a:p>
          <a:p>
            <a:r>
              <a:rPr lang="en-US" dirty="0">
                <a:hlinkClick r:id="rId14"/>
              </a:rPr>
              <a:t>Topological </a:t>
            </a:r>
            <a:r>
              <a:rPr lang="en-US" dirty="0" err="1">
                <a:hlinkClick r:id="rId14"/>
              </a:rPr>
              <a:t>Blindspots</a:t>
            </a:r>
            <a:r>
              <a:rPr lang="en-US" dirty="0">
                <a:hlinkClick r:id="rId14"/>
              </a:rPr>
              <a:t>: Understanding and Extending Topological Deep Learning Through the Lens of Expressivity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615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3287-1341-4970-9F5E-3D577A8F5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</a:t>
            </a:r>
            <a:r>
              <a:rPr lang="en-US" dirty="0" err="1"/>
              <a:t>MoE</a:t>
            </a:r>
            <a:r>
              <a:rPr lang="en-US" dirty="0"/>
              <a:t> design choices for </a:t>
            </a:r>
            <a:r>
              <a:rPr lang="en-US" dirty="0" err="1"/>
              <a:t>OLMoE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3763DA-A6A9-4843-97F1-4661F8783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7671" y="1825625"/>
            <a:ext cx="71966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47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FF0696-FE29-4CFF-B21F-0EE88BAA2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7047"/>
            <a:ext cx="12192000" cy="25639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5246F-0DA8-4ED1-944B-6E7F8DFF37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B9299-F5F9-4513-8406-A98C17E5F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0953"/>
            <a:ext cx="9144000" cy="1655762"/>
          </a:xfrm>
        </p:spPr>
        <p:txBody>
          <a:bodyPr/>
          <a:lstStyle/>
          <a:p>
            <a:r>
              <a:rPr lang="en-US" dirty="0">
                <a:hlinkClick r:id="rId3"/>
              </a:rPr>
              <a:t>ICLR 2025 under review</a:t>
            </a:r>
            <a:r>
              <a:rPr lang="en-US" dirty="0"/>
              <a:t> (8 8 10)</a:t>
            </a:r>
          </a:p>
        </p:txBody>
      </p:sp>
    </p:spTree>
    <p:extLst>
      <p:ext uri="{BB962C8B-B14F-4D97-AF65-F5344CB8AC3E}">
        <p14:creationId xmlns:p14="http://schemas.microsoft.com/office/powerpoint/2010/main" val="3786944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724C5-8825-4632-864D-DB087B804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Spread Preference Annotation: Direct Preference Judgment for Efficient LLM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97316-A938-458B-B867-628276834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Constructing a large human-annotated preference dataset is costly.</a:t>
            </a:r>
          </a:p>
          <a:p>
            <a:r>
              <a:rPr lang="en-US" dirty="0"/>
              <a:t>Their method can boost the alignment of LLMs using only a very small amount of human-annotated preference data.</a:t>
            </a:r>
          </a:p>
          <a:p>
            <a:r>
              <a:rPr lang="en-US" dirty="0"/>
              <a:t>Key idea: leverage the human prior knowledge within the small (seed) data and progressively improve the alignment, by iteratively generating the responses and learning from them with the self-annotated preference data.</a:t>
            </a:r>
          </a:p>
        </p:txBody>
      </p:sp>
    </p:spTree>
    <p:extLst>
      <p:ext uri="{BB962C8B-B14F-4D97-AF65-F5344CB8AC3E}">
        <p14:creationId xmlns:p14="http://schemas.microsoft.com/office/powerpoint/2010/main" val="2867453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44F2D-BFFD-4971-98E0-9C4747E8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Spread Preference Annotation: Direct Preference Judgment for Efficient LLM Alignment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F9DA30-5780-4011-B562-6BDA16C3B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6178"/>
            <a:ext cx="10515600" cy="383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11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1212</Words>
  <Application>Microsoft Office PowerPoint</Application>
  <PresentationFormat>Widescreen</PresentationFormat>
  <Paragraphs>110</Paragraphs>
  <Slides>51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Office Theme</vt:lpstr>
      <vt:lpstr>ICLR 2025 high-rating papers</vt:lpstr>
      <vt:lpstr>PowerPoint Presentation</vt:lpstr>
      <vt:lpstr>OLMoE: Open Mixture-of-Experts Language Models</vt:lpstr>
      <vt:lpstr>OLMoE: Open Mixture-of-Experts Language Models</vt:lpstr>
      <vt:lpstr>MoE trains faster than similar dense model</vt:lpstr>
      <vt:lpstr>Key MoE design choices for OLMoE</vt:lpstr>
      <vt:lpstr>PowerPoint Presentation</vt:lpstr>
      <vt:lpstr>Spread Preference Annotation: Direct Preference Judgment for Efficient LLM Alignment</vt:lpstr>
      <vt:lpstr>Spread Preference Annotation: Direct Preference Judgment for Efficient LLM Alignment</vt:lpstr>
      <vt:lpstr>PowerPoint Presentation</vt:lpstr>
      <vt:lpstr>BigCodeBench: Benchmarking Code Generation with Diverse Function Calls and Complex Instructions</vt:lpstr>
      <vt:lpstr>PowerPoint Presentation</vt:lpstr>
      <vt:lpstr>Differential Transformer</vt:lpstr>
      <vt:lpstr>PowerPoint Presentation</vt:lpstr>
      <vt:lpstr>Scaling Laws for Precision</vt:lpstr>
      <vt:lpstr>Scaling Laws for Precision</vt:lpstr>
      <vt:lpstr>Scaling Laws for Precision</vt:lpstr>
      <vt:lpstr>Scaling Laws for Precision</vt:lpstr>
      <vt:lpstr>Scaling Laws for Precision</vt:lpstr>
      <vt:lpstr>PowerPoint Presentation</vt:lpstr>
      <vt:lpstr>Learning to Search from Demonstration Sequences</vt:lpstr>
      <vt:lpstr>PowerPoint Presentation</vt:lpstr>
      <vt:lpstr>Cut Your Losses in Large-Vocabulary Language Models</vt:lpstr>
      <vt:lpstr>Maximum attainable batch size</vt:lpstr>
      <vt:lpstr>Cut Your Losses in Large-Vocabulary Language Models</vt:lpstr>
      <vt:lpstr>Cut Your Losses in Large-Vocabulary Language Models</vt:lpstr>
      <vt:lpstr>PowerPoint Presentation</vt:lpstr>
      <vt:lpstr>miniCTX: Neural Theorem Proving with (Long-)Contexts</vt:lpstr>
      <vt:lpstr>miniCTX: Neural Theorem Proving with (Long-)Contexts</vt:lpstr>
      <vt:lpstr>miniCTX: Neural Theorem Proving with (Long-)Contexts</vt:lpstr>
      <vt:lpstr>miniCTX: Neural Theorem Proving with (Long-)Contexts</vt:lpstr>
      <vt:lpstr>PowerPoint Presentation</vt:lpstr>
      <vt:lpstr>DEPT: Decoupled Embeddings for Pre-training Language Models</vt:lpstr>
      <vt:lpstr>Decoupled Embeddings For Pre-training (DEPT)</vt:lpstr>
      <vt:lpstr>DEPT: Decoupled Embeddings for Pre-training Language Models</vt:lpstr>
      <vt:lpstr>DEPT: Decoupled Embeddings for Pre-training Language Models</vt:lpstr>
      <vt:lpstr>PowerPoint Presentation</vt:lpstr>
      <vt:lpstr>Safety Alignment Should Be Made More Than Just a Few Tokens Deep</vt:lpstr>
      <vt:lpstr>Safety Alignment Should Be Made More Than Just a Few Tokens Deep</vt:lpstr>
      <vt:lpstr>Safety Alignment Should Be Made More Than Just a Few Tokens Deep</vt:lpstr>
      <vt:lpstr>PowerPoint Presentation</vt:lpstr>
      <vt:lpstr>MMQA: Evaluating LLMs with Multi-Table Multi-Hop Complex Questions</vt:lpstr>
      <vt:lpstr>MMQA: Evaluating LLMs with Multi-Table Multi-Hop Complex Questions</vt:lpstr>
      <vt:lpstr>MMQA: Evaluating LLMs with Multi-Table Multi-Hop Complex Questions</vt:lpstr>
      <vt:lpstr>MMQA: Evaluating LLMs with Multi-Table Multi-Hop Complex Questions</vt:lpstr>
      <vt:lpstr>PowerPoint Presentation</vt:lpstr>
      <vt:lpstr>AlphaEdit: Null-Space Constrained Model Editing for Language Models</vt:lpstr>
      <vt:lpstr>What is model editing</vt:lpstr>
      <vt:lpstr>AlphaEdit: Null-Space Constrained Model Editing for Language Models</vt:lpstr>
      <vt:lpstr>AlphaEdit: Null-Space Constrained Model Editing for Language Models</vt:lpstr>
      <vt:lpstr>Other interesting papers with average rating ≥8 that I don't have time to read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ICLR 2025 high rating papers</dc:title>
  <dc:creator>Yeongmin Lii</dc:creator>
  <cp:lastModifiedBy>Yeongmin Lii</cp:lastModifiedBy>
  <cp:revision>78</cp:revision>
  <dcterms:created xsi:type="dcterms:W3CDTF">2024-11-25T13:00:42Z</dcterms:created>
  <dcterms:modified xsi:type="dcterms:W3CDTF">2024-11-25T17:32:36Z</dcterms:modified>
</cp:coreProperties>
</file>